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1" d="100"/>
          <a:sy n="41" d="100"/>
        </p:scale>
        <p:origin x="-65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9FC311-25FF-4EAF-8E7A-C615650F83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1DA7C-D9AD-466C-9D2D-78B6C87308D4}" type="datetimeFigureOut">
              <a:rPr lang="en-US"/>
              <a:pPr>
                <a:defRPr/>
              </a:pPr>
              <a:t>8/16/2011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2E39F2-BD76-497C-B7A0-040EC4C8EA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394161-C7F4-41CD-A3A7-8A641CB428FA}" type="datetimeFigureOut">
              <a:rPr lang="en-US"/>
              <a:pPr>
                <a:defRPr/>
              </a:pPr>
              <a:t>8/16/2011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5C0633-554C-4B13-B395-98582B18E1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5A9900-EEEF-48E2-B55A-132D3619CB8E}" type="datetimeFigureOut">
              <a:rPr lang="en-US"/>
              <a:pPr>
                <a:defRPr/>
              </a:pPr>
              <a:t>8/16/2011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F49ECB-E38C-4FC8-9101-30A69E81B1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3F72C4-F2E8-4D32-A2BD-96E431A97F7E}" type="datetimeFigureOut">
              <a:rPr lang="en-US"/>
              <a:pPr>
                <a:defRPr/>
              </a:pPr>
              <a:t>8/16/2011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0ABC4A-795E-4A43-98D0-B8F042E0AC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8DAC97-D00A-4131-8DDD-93CFC9474854}" type="datetimeFigureOut">
              <a:rPr lang="en-US"/>
              <a:pPr>
                <a:defRPr/>
              </a:pPr>
              <a:t>8/16/2011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DA363C-400A-442F-9178-A5585B8DFC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FEA8AD-B289-4E56-82E9-E1CD529F484D}" type="datetimeFigureOut">
              <a:rPr lang="en-US"/>
              <a:pPr>
                <a:defRPr/>
              </a:pPr>
              <a:t>8/16/2011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CB0979-1B5E-4C59-9714-56E5A6C62F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AD0479-AB84-43F4-AF6D-36C659341A01}" type="datetimeFigureOut">
              <a:rPr lang="en-US"/>
              <a:pPr>
                <a:defRPr/>
              </a:pPr>
              <a:t>8/16/2011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CD68F1-ED70-4A16-8620-6B8C1C9E99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842FE0-FB2E-46BE-9DC5-22E61053D840}" type="datetimeFigureOut">
              <a:rPr lang="en-US"/>
              <a:pPr>
                <a:defRPr/>
              </a:pPr>
              <a:t>8/16/2011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6AE9CD-BFE5-4A46-B698-8EC157D88B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501139-994D-4536-A83D-2B5177B7F03E}" type="datetimeFigureOut">
              <a:rPr lang="en-US"/>
              <a:pPr>
                <a:defRPr/>
              </a:pPr>
              <a:t>8/16/2011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197661-28FE-43F9-A7DE-271934EEBA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E41785-C833-4A29-A033-C979C064EF15}" type="datetimeFigureOut">
              <a:rPr lang="en-US"/>
              <a:pPr>
                <a:defRPr/>
              </a:pPr>
              <a:t>8/16/2011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3DD8E7-8A74-4869-87E7-82DFEB92F5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522F60-D29B-42BE-8109-10BC499B3AC9}" type="datetimeFigureOut">
              <a:rPr lang="en-US"/>
              <a:pPr>
                <a:defRPr/>
              </a:pPr>
              <a:t>8/16/2011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620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225" y="5648325"/>
            <a:ext cx="549275" cy="396875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800" smtClean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A974358F-05B9-454A-B482-A6AD701D0D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7456" y="4048919"/>
            <a:ext cx="2366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738" y="1646237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F4A6044A-25E4-421B-BB45-8E06FCAFFFF6}" type="datetimeFigureOut">
              <a:rPr lang="en-US"/>
              <a:pPr>
                <a:defRPr/>
              </a:pPr>
              <a:t>8/16/2011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4" r:id="rId2"/>
    <p:sldLayoutId id="2147483693" r:id="rId3"/>
    <p:sldLayoutId id="2147483692" r:id="rId4"/>
    <p:sldLayoutId id="2147483691" r:id="rId5"/>
    <p:sldLayoutId id="2147483690" r:id="rId6"/>
    <p:sldLayoutId id="2147483689" r:id="rId7"/>
    <p:sldLayoutId id="2147483688" r:id="rId8"/>
    <p:sldLayoutId id="2147483687" r:id="rId9"/>
    <p:sldLayoutId id="2147483686" r:id="rId10"/>
    <p:sldLayoutId id="2147483685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600" kern="1200" spc="-1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9pPr>
    </p:titleStyle>
    <p:bodyStyle>
      <a:lvl1pPr marL="3429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28600" algn="l" rtl="0" fontAlgn="base">
        <a:spcBef>
          <a:spcPct val="20000"/>
        </a:spcBef>
        <a:spcAft>
          <a:spcPct val="0"/>
        </a:spcAft>
        <a:buClr>
          <a:srgbClr val="D2CB6C"/>
        </a:buClr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fontAlgn="base">
        <a:spcBef>
          <a:spcPct val="20000"/>
        </a:spcBef>
        <a:spcAft>
          <a:spcPct val="0"/>
        </a:spcAft>
        <a:buClr>
          <a:srgbClr val="95A39D"/>
        </a:buClr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fontAlgn="base">
        <a:spcBef>
          <a:spcPct val="20000"/>
        </a:spcBef>
        <a:spcAft>
          <a:spcPct val="0"/>
        </a:spcAft>
        <a:buClr>
          <a:srgbClr val="C89F5D"/>
        </a:buClr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What’s going to Happen in this Class?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934200" cy="1143000"/>
          </a:xfrm>
        </p:spPr>
        <p:txBody>
          <a:bodyPr rtlCol="0"/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OMG! We have a new teacher…I’m worried she isn’t qualified. I have to pass my exams! What is she going to do!? Is she going to help me? I might as well drop out now. AAHH!!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7620000" cy="4800600"/>
          </a:xfrm>
        </p:spPr>
        <p:txBody>
          <a:bodyPr/>
          <a:lstStyle/>
          <a:p>
            <a:pPr marL="114300" indent="0">
              <a:buFont typeface="Arial" charset="0"/>
              <a:buNone/>
            </a:pPr>
            <a:r>
              <a:rPr lang="en-US" sz="4000" smtClean="0"/>
              <a:t>For Juniors:</a:t>
            </a:r>
          </a:p>
          <a:p>
            <a:pPr marL="114300" indent="0">
              <a:buFont typeface="Arial" charset="0"/>
              <a:buNone/>
            </a:pPr>
            <a:r>
              <a:rPr lang="en-US" smtClean="0"/>
              <a:t>	2 projects due every six weeks.</a:t>
            </a:r>
          </a:p>
          <a:p>
            <a:pPr marL="114300" indent="0">
              <a:buFont typeface="Arial" charset="0"/>
              <a:buNone/>
            </a:pPr>
            <a:r>
              <a:rPr lang="en-US" smtClean="0"/>
              <a:t>	5 pages of workbook filled PER assignment</a:t>
            </a:r>
          </a:p>
          <a:p>
            <a:pPr marL="114300" indent="0">
              <a:buFont typeface="Arial" charset="0"/>
              <a:buNone/>
            </a:pPr>
            <a:endParaRPr lang="en-US" smtClean="0"/>
          </a:p>
          <a:p>
            <a:pPr marL="114300" indent="0">
              <a:buFont typeface="Arial" charset="0"/>
              <a:buNone/>
            </a:pPr>
            <a:r>
              <a:rPr lang="en-US" sz="4000" smtClean="0"/>
              <a:t>For Seniors:</a:t>
            </a:r>
          </a:p>
          <a:p>
            <a:pPr marL="114300" indent="0">
              <a:buFont typeface="Arial" charset="0"/>
              <a:buNone/>
            </a:pPr>
            <a:r>
              <a:rPr lang="en-US" smtClean="0"/>
              <a:t>	18-24 pieces total.</a:t>
            </a:r>
          </a:p>
          <a:p>
            <a:pPr marL="114300" indent="0">
              <a:buFont typeface="Arial" charset="0"/>
              <a:buNone/>
            </a:pPr>
            <a:r>
              <a:rPr lang="en-US" smtClean="0"/>
              <a:t>	30 pages of workbook</a:t>
            </a:r>
          </a:p>
          <a:p>
            <a:pPr marL="114300" indent="0">
              <a:buFont typeface="Arial" charset="0"/>
              <a:buNone/>
            </a:pPr>
            <a:r>
              <a:rPr lang="en-US" smtClean="0"/>
              <a:t>	</a:t>
            </a:r>
            <a:r>
              <a:rPr lang="en-US" i="1" smtClean="0"/>
              <a:t>Goal</a:t>
            </a:r>
            <a:r>
              <a:rPr lang="en-US" smtClean="0"/>
              <a:t>: 12 pieces a semester, 3-4 pages of workbook for </a:t>
            </a:r>
          </a:p>
          <a:p>
            <a:pPr marL="114300" indent="0">
              <a:buFont typeface="Arial" charset="0"/>
              <a:buNone/>
            </a:pPr>
            <a:r>
              <a:rPr lang="en-US" smtClean="0"/>
              <a:t>	each project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413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04800" y="685800"/>
            <a:ext cx="7759700" cy="5181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78486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	Learning Principles of the Class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/>
          <a:lstStyle/>
          <a:p>
            <a:r>
              <a:rPr lang="en-US" sz="3200" smtClean="0"/>
              <a:t>Trusting environment</a:t>
            </a:r>
          </a:p>
          <a:p>
            <a:r>
              <a:rPr lang="en-US" sz="3200" smtClean="0"/>
              <a:t>Support, encouragement and feedback</a:t>
            </a:r>
          </a:p>
          <a:p>
            <a:r>
              <a:rPr lang="en-US" sz="3200" smtClean="0"/>
              <a:t>Make personal connections</a:t>
            </a:r>
          </a:p>
          <a:p>
            <a:r>
              <a:rPr lang="en-US" sz="3200" smtClean="0"/>
              <a:t>Social relationships, validation, affirmations: learning is social.</a:t>
            </a:r>
          </a:p>
          <a:p>
            <a:r>
              <a:rPr lang="en-US" sz="3200" smtClean="0"/>
              <a:t>Connect with prior knowledge</a:t>
            </a:r>
          </a:p>
          <a:p>
            <a:r>
              <a:rPr lang="en-US" sz="3200" smtClean="0"/>
              <a:t>Active learning</a:t>
            </a:r>
          </a:p>
          <a:p>
            <a:r>
              <a:rPr lang="en-US" sz="3200" smtClean="0"/>
              <a:t>Choice and opportunities</a:t>
            </a:r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Obstacles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4572000"/>
            <a:ext cx="5867400" cy="1981200"/>
          </a:xfrm>
        </p:spPr>
        <p:txBody>
          <a:bodyPr/>
          <a:lstStyle/>
          <a:p>
            <a:r>
              <a:rPr lang="en-US" sz="2000" smtClean="0"/>
              <a:t>Time</a:t>
            </a:r>
          </a:p>
          <a:p>
            <a:r>
              <a:rPr lang="en-US" sz="2000" smtClean="0"/>
              <a:t>Conflicts with other classes and obligations</a:t>
            </a:r>
          </a:p>
          <a:p>
            <a:r>
              <a:rPr lang="en-US" sz="2000" smtClean="0"/>
              <a:t>Attitudes: negative or complacent</a:t>
            </a:r>
          </a:p>
          <a:p>
            <a:r>
              <a:rPr lang="en-US" sz="2000" smtClean="0"/>
              <a:t>Worry from amount of work</a:t>
            </a:r>
          </a:p>
          <a:p>
            <a:r>
              <a:rPr lang="en-US" sz="2000" smtClean="0"/>
              <a:t>Fears that you aren’t talented or informed enough.</a:t>
            </a:r>
          </a:p>
          <a:p>
            <a:endParaRPr lang="en-US" smtClean="0"/>
          </a:p>
        </p:txBody>
      </p:sp>
      <p:pic>
        <p:nvPicPr>
          <p:cNvPr id="16388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990600"/>
            <a:ext cx="5181600" cy="358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6172200" y="5105400"/>
            <a:ext cx="19050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/>
              <a:t>Me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/>
              <a:t>You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Accountability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 algn="ctr">
              <a:buFont typeface="Arial" charset="0"/>
              <a:buNone/>
            </a:pPr>
            <a:endParaRPr lang="en-US" smtClean="0"/>
          </a:p>
          <a:p>
            <a:pPr marL="114300" indent="0" algn="ctr">
              <a:buFont typeface="Arial" charset="0"/>
              <a:buNone/>
            </a:pPr>
            <a:endParaRPr lang="en-US" smtClean="0"/>
          </a:p>
          <a:p>
            <a:pPr marL="114300" indent="0" algn="ctr">
              <a:buFont typeface="Arial" charset="0"/>
              <a:buNone/>
            </a:pPr>
            <a:endParaRPr lang="en-US" smtClean="0"/>
          </a:p>
          <a:p>
            <a:pPr marL="114300" indent="0" algn="ctr">
              <a:buFont typeface="Arial" charset="0"/>
              <a:buNone/>
            </a:pPr>
            <a:r>
              <a:rPr lang="en-US" smtClean="0"/>
              <a:t>If I hold myself accountable, then I expect the same of you.</a:t>
            </a:r>
          </a:p>
          <a:p>
            <a:pPr marL="114300" indent="0" algn="ctr">
              <a:buFont typeface="Arial" charset="0"/>
              <a:buNone/>
            </a:pPr>
            <a:endParaRPr lang="en-US" smtClean="0"/>
          </a:p>
          <a:p>
            <a:pPr marL="114300" indent="0" algn="ctr">
              <a:buFont typeface="Arial" charset="0"/>
              <a:buNone/>
            </a:pPr>
            <a:r>
              <a:rPr lang="en-US" smtClean="0"/>
              <a:t>If you hold me accountable for your success, then I will also hold you accountable.</a:t>
            </a:r>
          </a:p>
          <a:p>
            <a:pPr marL="114300" indent="0" algn="ctr">
              <a:buFont typeface="Arial" charset="0"/>
              <a:buNone/>
            </a:pPr>
            <a:endParaRPr lang="en-US" smtClean="0"/>
          </a:p>
          <a:p>
            <a:pPr marL="114300" indent="0" algn="ctr">
              <a:buFont typeface="Arial" charset="0"/>
              <a:buNone/>
            </a:pPr>
            <a:r>
              <a:rPr lang="en-US" smtClean="0"/>
              <a:t>We are in this together, so as a group, we will hold each other accountable.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7620000" cy="4800600"/>
          </a:xfrm>
        </p:spPr>
        <p:txBody>
          <a:bodyPr/>
          <a:lstStyle/>
          <a:p>
            <a:pPr marL="114300" indent="0" algn="ctr">
              <a:buFont typeface="Arial" charset="0"/>
              <a:buNone/>
            </a:pPr>
            <a:r>
              <a:rPr lang="en-US" smtClean="0"/>
              <a:t>IBO mission statement</a:t>
            </a:r>
          </a:p>
          <a:p>
            <a:pPr marL="114300" indent="0" algn="ctr">
              <a:buFont typeface="Arial" charset="0"/>
              <a:buNone/>
            </a:pPr>
            <a:endParaRPr lang="en-US" smtClean="0"/>
          </a:p>
          <a:p>
            <a:pPr marL="114300" indent="0" algn="ctr">
              <a:buFont typeface="Arial" charset="0"/>
              <a:buNone/>
            </a:pPr>
            <a:r>
              <a:rPr lang="en-US" smtClean="0"/>
              <a:t>The International Baccalaureate Organization aims to develop inquiring, knowledgeable and caring young people who help to create a better and more peaceful world through intercultural understanding and respect. To this end the IBO works with schools, governments and international organizations to develop challenging programmes of international education</a:t>
            </a:r>
          </a:p>
          <a:p>
            <a:pPr marL="114300" indent="0" algn="ctr">
              <a:buFont typeface="Arial" charset="0"/>
              <a:buNone/>
            </a:pPr>
            <a:r>
              <a:rPr lang="en-US" smtClean="0"/>
              <a:t>and rigorous assessment. These programmes encourage students across the world to become active,</a:t>
            </a:r>
          </a:p>
          <a:p>
            <a:pPr marL="114300" indent="0" algn="ctr">
              <a:buFont typeface="Arial" charset="0"/>
              <a:buNone/>
            </a:pPr>
            <a:r>
              <a:rPr lang="en-US" smtClean="0"/>
              <a:t>compassionate and lifelong learners who understand that other people, with their differences, can also be right.</a:t>
            </a:r>
          </a:p>
          <a:p>
            <a:pPr marL="114300" indent="0" algn="ctr">
              <a:buFont typeface="Arial" charset="0"/>
              <a:buNone/>
            </a:pPr>
            <a:endParaRPr lang="en-US" smtClean="0"/>
          </a:p>
          <a:p>
            <a:pPr marL="114300" indent="0" algn="ctr">
              <a:buFont typeface="Arial" charset="0"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IB Learner Profile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1676400"/>
            <a:ext cx="7467600" cy="50783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Thinkers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			</a:t>
            </a:r>
            <a:r>
              <a:rPr lang="en-US" sz="2800" b="1" dirty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Inquirers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					</a:t>
            </a:r>
            <a:r>
              <a:rPr lang="en-US" sz="20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Knowledgeable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	</a:t>
            </a:r>
            <a:r>
              <a:rPr lang="en-US" sz="2400" b="1" dirty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Communications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Principled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		</a:t>
            </a:r>
            <a:r>
              <a:rPr lang="en-US" sz="3600" b="1" dirty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Open-Minded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					</a:t>
            </a:r>
            <a:r>
              <a:rPr lang="en-US" sz="2800" b="1" dirty="0">
                <a:ln w="1905"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92D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Caring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		</a:t>
            </a:r>
            <a:r>
              <a:rPr lang="en-US" sz="48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Risk Takers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	</a:t>
            </a:r>
            <a:r>
              <a:rPr lang="en-US" sz="2800" b="1" dirty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Balanced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					</a:t>
            </a:r>
            <a:r>
              <a:rPr lang="en-US" sz="4800" b="1" i="1" dirty="0">
                <a:ln w="1905">
                  <a:solidFill>
                    <a:schemeClr val="tx1">
                      <a:lumMod val="25000"/>
                      <a:lumOff val="75000"/>
                    </a:schemeClr>
                  </a:solidFill>
                </a:ln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Creative</a:t>
            </a:r>
            <a:endParaRPr lang="en-US" sz="4800" b="1" i="1" dirty="0">
              <a:ln w="1905">
                <a:solidFill>
                  <a:schemeClr val="tx1">
                    <a:lumMod val="25000"/>
                    <a:lumOff val="75000"/>
                  </a:schemeClr>
                </a:solidFill>
              </a:ln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Moving into a Conceptual 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4953000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Take from NY Times </a:t>
            </a:r>
            <a:r>
              <a:rPr lang="en-US" dirty="0"/>
              <a:t>article </a:t>
            </a:r>
            <a:r>
              <a:rPr lang="en-US" u="sng" dirty="0"/>
              <a:t>Teaching for </a:t>
            </a:r>
            <a:r>
              <a:rPr lang="en-US" u="sng" dirty="0" smtClean="0"/>
              <a:t>America </a:t>
            </a:r>
            <a:r>
              <a:rPr lang="en-US" dirty="0" smtClean="0"/>
              <a:t>by </a:t>
            </a:r>
            <a:r>
              <a:rPr lang="en-US" dirty="0"/>
              <a:t>THOMAS L. </a:t>
            </a:r>
            <a:r>
              <a:rPr lang="en-US" dirty="0" smtClean="0"/>
              <a:t>FRIEDMAN, Published</a:t>
            </a:r>
            <a:r>
              <a:rPr lang="en-US" dirty="0"/>
              <a:t>: November 20, </a:t>
            </a:r>
            <a:r>
              <a:rPr lang="en-US" dirty="0" smtClean="0"/>
              <a:t>2010:</a:t>
            </a:r>
            <a:endParaRPr lang="en-US" dirty="0"/>
          </a:p>
          <a:p>
            <a:pPr marL="11430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i="1" dirty="0" smtClean="0"/>
              <a:t>Tony Wagner, the Harvard-based education expert and author of “The Global Achievement Gap,” explains it this way. There are three basic skills that students need if they want to thrive in a knowledge economy: the ability to do critical thinking and problem-solving; the ability to communicate effectively; and the ability to collaborate. </a:t>
            </a:r>
          </a:p>
          <a:p>
            <a:pPr marL="11430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/>
          </a:p>
          <a:p>
            <a:pPr marL="11430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So what you are doing in this class is preparing you to successfully transfer skills and knowledge to other areas of your life and future endeavors.</a:t>
            </a:r>
            <a:endParaRPr lang="en-US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3048000"/>
            <a:ext cx="4876800" cy="609600"/>
          </a:xfrm>
        </p:spPr>
        <p:txBody>
          <a:bodyPr rtlCol="0">
            <a:normAutofit fontScale="92500"/>
          </a:bodyPr>
          <a:lstStyle/>
          <a:p>
            <a:pPr marL="11430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200" dirty="0" smtClean="0"/>
              <a:t>Let’s check out the syllabus.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231</TotalTime>
  <Words>271</Words>
  <Application>Microsoft Office PowerPoint</Application>
  <PresentationFormat>On-screen Show (4:3)</PresentationFormat>
  <Paragraphs>44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Calibri</vt:lpstr>
      <vt:lpstr>Arial</vt:lpstr>
      <vt:lpstr>Cambria</vt:lpstr>
      <vt:lpstr>Adjacency</vt:lpstr>
      <vt:lpstr>What’s going to Happen in this Class?</vt:lpstr>
      <vt:lpstr>Slide 2</vt:lpstr>
      <vt:lpstr> Learning Principles of the Class </vt:lpstr>
      <vt:lpstr>Obstacles</vt:lpstr>
      <vt:lpstr>Accountability</vt:lpstr>
      <vt:lpstr>Slide 6</vt:lpstr>
      <vt:lpstr>IB Learner Profile</vt:lpstr>
      <vt:lpstr>Moving into a Conceptual Age</vt:lpstr>
      <vt:lpstr>Slide 9</vt:lpstr>
      <vt:lpstr>Slide 10</vt:lpstr>
      <vt:lpstr>Slide 11</vt:lpstr>
    </vt:vector>
  </TitlesOfParts>
  <Company>Denver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What’s going to Happen in this Class?</dc:title>
  <dc:creator>Windows User</dc:creator>
  <cp:lastModifiedBy>eoryan</cp:lastModifiedBy>
  <cp:revision>13</cp:revision>
  <dcterms:created xsi:type="dcterms:W3CDTF">2011-08-13T17:28:28Z</dcterms:created>
  <dcterms:modified xsi:type="dcterms:W3CDTF">2011-08-16T23:13:04Z</dcterms:modified>
</cp:coreProperties>
</file>